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35"/>
  </p:notesMasterIdLst>
  <p:sldIdLst>
    <p:sldId id="256" r:id="rId3"/>
    <p:sldId id="258" r:id="rId4"/>
    <p:sldId id="257" r:id="rId5"/>
    <p:sldId id="274" r:id="rId6"/>
    <p:sldId id="259" r:id="rId7"/>
    <p:sldId id="275" r:id="rId8"/>
    <p:sldId id="260" r:id="rId9"/>
    <p:sldId id="261" r:id="rId10"/>
    <p:sldId id="262" r:id="rId11"/>
    <p:sldId id="263" r:id="rId12"/>
    <p:sldId id="276" r:id="rId13"/>
    <p:sldId id="264" r:id="rId14"/>
    <p:sldId id="277" r:id="rId15"/>
    <p:sldId id="265" r:id="rId16"/>
    <p:sldId id="278" r:id="rId17"/>
    <p:sldId id="268" r:id="rId18"/>
    <p:sldId id="279" r:id="rId19"/>
    <p:sldId id="267" r:id="rId20"/>
    <p:sldId id="280" r:id="rId21"/>
    <p:sldId id="282" r:id="rId22"/>
    <p:sldId id="283" r:id="rId23"/>
    <p:sldId id="269" r:id="rId24"/>
    <p:sldId id="289" r:id="rId25"/>
    <p:sldId id="288" r:id="rId26"/>
    <p:sldId id="284" r:id="rId27"/>
    <p:sldId id="270" r:id="rId28"/>
    <p:sldId id="271" r:id="rId29"/>
    <p:sldId id="287" r:id="rId30"/>
    <p:sldId id="272" r:id="rId31"/>
    <p:sldId id="285" r:id="rId32"/>
    <p:sldId id="273" r:id="rId33"/>
    <p:sldId id="286" r:id="rId3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37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5CB5E-04AE-40DB-9468-506355A22C6D}" type="datetimeFigureOut">
              <a:rPr lang="es-ES" smtClean="0"/>
              <a:t>26/05/2018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719A2-F218-4663-9611-12B73C48DDCF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Indicar que los requisitos se pueden dividir en estas 4 categorías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719A2-F218-4663-9611-12B73C48DDCF}" type="slidenum">
              <a:rPr lang="es-ES" smtClean="0"/>
              <a:t>7</a:t>
            </a:fld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Breve explicación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719A2-F218-4663-9611-12B73C48DDCF}" type="slidenum">
              <a:rPr lang="es-ES" smtClean="0"/>
              <a:t>22</a:t>
            </a:fld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Visualización</a:t>
            </a:r>
            <a:r>
              <a:rPr lang="es-ES" baseline="0" dirty="0" smtClean="0"/>
              <a:t> -&gt; si no está </a:t>
            </a:r>
            <a:r>
              <a:rPr lang="es-ES" baseline="0" dirty="0" err="1" smtClean="0"/>
              <a:t>logueado</a:t>
            </a:r>
            <a:r>
              <a:rPr lang="es-ES" baseline="0" dirty="0" smtClean="0"/>
              <a:t> sólo ve públicos</a:t>
            </a:r>
            <a:endParaRPr lang="es-ES" dirty="0" smtClean="0"/>
          </a:p>
          <a:p>
            <a:r>
              <a:rPr lang="es-ES" dirty="0" smtClean="0"/>
              <a:t>El resto de la columna de la derecha está relacionada si está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logueado</a:t>
            </a:r>
            <a:r>
              <a:rPr lang="es-ES" baseline="0" dirty="0" smtClean="0"/>
              <a:t> o no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719A2-F218-4663-9611-12B73C48DDCF}" type="slidenum">
              <a:rPr lang="es-ES" smtClean="0"/>
              <a:t>8</a:t>
            </a:fld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La columna de la izquierda tiene una visión más global</a:t>
            </a:r>
          </a:p>
          <a:p>
            <a:r>
              <a:rPr lang="es-ES" dirty="0" smtClean="0"/>
              <a:t>Visualización -&gt; público/privado</a:t>
            </a:r>
          </a:p>
          <a:p>
            <a:r>
              <a:rPr lang="es-ES" dirty="0" smtClean="0"/>
              <a:t>La columna de la derecha se centra dentro de lo que se puede</a:t>
            </a:r>
            <a:r>
              <a:rPr lang="es-ES" baseline="0" dirty="0" smtClean="0"/>
              <a:t> hacer en un proyecto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719A2-F218-4663-9611-12B73C48DDCF}" type="slidenum">
              <a:rPr lang="es-ES" smtClean="0"/>
              <a:t>9</a:t>
            </a:fld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Diseño</a:t>
            </a:r>
            <a:r>
              <a:rPr lang="es-ES" baseline="0" dirty="0" smtClean="0"/>
              <a:t> responsable -&gt; se adapte al tamaño de pantalla</a:t>
            </a:r>
          </a:p>
          <a:p>
            <a:r>
              <a:rPr lang="es-ES" baseline="0" dirty="0" err="1" smtClean="0"/>
              <a:t>Panning</a:t>
            </a:r>
            <a:r>
              <a:rPr lang="es-ES" baseline="0" dirty="0" smtClean="0"/>
              <a:t> -&gt; explicarlo si es necesario</a:t>
            </a:r>
          </a:p>
          <a:p>
            <a:r>
              <a:rPr lang="es-ES" baseline="0" dirty="0" smtClean="0"/>
              <a:t>Momento mezclar -&gt; breve explicación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719A2-F218-4663-9611-12B73C48DDCF}" type="slidenum">
              <a:rPr lang="es-ES" smtClean="0"/>
              <a:t>10</a:t>
            </a:fld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Esta</a:t>
            </a:r>
            <a:r>
              <a:rPr lang="es-ES" baseline="0" dirty="0" smtClean="0"/>
              <a:t> es la división a grandes rasgos; indicar lenguajes empleados en cada uno si es necesario</a:t>
            </a:r>
          </a:p>
          <a:p>
            <a:r>
              <a:rPr lang="es-ES" baseline="0" dirty="0" smtClean="0"/>
              <a:t>Decir quién se encarga de cada parte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719A2-F218-4663-9611-12B73C48DDCF}" type="slidenum">
              <a:rPr lang="es-ES" smtClean="0"/>
              <a:t>14</a:t>
            </a:fld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Comunicación</a:t>
            </a:r>
            <a:r>
              <a:rPr lang="es-ES" baseline="0" dirty="0" smtClean="0"/>
              <a:t> y c</a:t>
            </a:r>
            <a:r>
              <a:rPr lang="es-ES" dirty="0" smtClean="0"/>
              <a:t>oordinación mediante </a:t>
            </a:r>
            <a:r>
              <a:rPr lang="es-ES" dirty="0" err="1" smtClean="0"/>
              <a:t>whatssap</a:t>
            </a:r>
            <a:endParaRPr lang="es-ES" dirty="0" smtClean="0"/>
          </a:p>
          <a:p>
            <a:r>
              <a:rPr lang="es-ES" dirty="0" smtClean="0"/>
              <a:t>Diagrama como guía para completar las</a:t>
            </a:r>
            <a:r>
              <a:rPr lang="es-ES" baseline="0" dirty="0" smtClean="0"/>
              <a:t> partes</a:t>
            </a:r>
          </a:p>
          <a:p>
            <a:r>
              <a:rPr lang="es-ES" baseline="0" dirty="0" smtClean="0"/>
              <a:t>El sistema se demostrará en la entrega; indicar rápidamente x clientes y x servidores</a:t>
            </a:r>
          </a:p>
          <a:p>
            <a:r>
              <a:rPr lang="es-ES" baseline="0" dirty="0" err="1" smtClean="0"/>
              <a:t>APIs</a:t>
            </a:r>
            <a:r>
              <a:rPr lang="es-ES" baseline="0" dirty="0" smtClean="0"/>
              <a:t> empleadas, qué leguajes soportan y </a:t>
            </a:r>
            <a:r>
              <a:rPr lang="es-ES" baseline="0" dirty="0" err="1" smtClean="0"/>
              <a:t>Flask</a:t>
            </a:r>
            <a:r>
              <a:rPr lang="es-ES" baseline="0" dirty="0" smtClean="0"/>
              <a:t> integrado en </a:t>
            </a:r>
            <a:r>
              <a:rPr lang="es-ES" baseline="0" dirty="0" err="1" smtClean="0"/>
              <a:t>Psycharm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719A2-F218-4663-9611-12B73C48DDCF}" type="slidenum">
              <a:rPr lang="es-ES" smtClean="0"/>
              <a:t>16</a:t>
            </a:fld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719A2-F218-4663-9611-12B73C48DDCF}" type="slidenum">
              <a:rPr lang="es-ES" smtClean="0"/>
              <a:t>18</a:t>
            </a:fld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Unión posterior -&gt; recordar que se ha dividido</a:t>
            </a:r>
            <a:r>
              <a:rPr lang="es-ES" baseline="0" dirty="0" smtClean="0"/>
              <a:t> y decir que los progresos se ven al comprobar en conjunto</a:t>
            </a:r>
          </a:p>
          <a:p>
            <a:r>
              <a:rPr lang="es-ES" baseline="0" dirty="0" smtClean="0"/>
              <a:t>SW y HW -&gt; no es necesario un hardware especifico debido a la generalidad del software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719A2-F218-4663-9611-12B73C48DDCF}" type="slidenum">
              <a:rPr lang="es-ES" smtClean="0"/>
              <a:t>19</a:t>
            </a:fld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Individualmente</a:t>
            </a:r>
            <a:r>
              <a:rPr lang="es-ES" baseline="0" dirty="0" smtClean="0"/>
              <a:t> funciona cada parte, así se facilita el mantenimiento</a:t>
            </a:r>
          </a:p>
          <a:p>
            <a:r>
              <a:rPr lang="es-ES" baseline="0" dirty="0" err="1" smtClean="0"/>
              <a:t>Tests</a:t>
            </a:r>
            <a:r>
              <a:rPr lang="es-ES" baseline="0" dirty="0" smtClean="0"/>
              <a:t> -&gt; se realizan los </a:t>
            </a:r>
            <a:r>
              <a:rPr lang="es-ES" baseline="0" dirty="0" err="1" smtClean="0"/>
              <a:t>tests</a:t>
            </a:r>
            <a:r>
              <a:rPr lang="es-ES" baseline="0" dirty="0" smtClean="0"/>
              <a:t> manualmente pero siguiendo unas pautas fijas, y aunque parezca ilógico, un comando mal escrito de un test manual a la hora de realizarlo puede descubrir un problema que un automático no, debido a la espontaneidad humana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719A2-F218-4663-9611-12B73C48DDCF}" type="slidenum">
              <a:rPr lang="es-ES" smtClean="0"/>
              <a:t>20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11 Rectángulo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5D3F-8003-40D8-A2D7-871040E99901}" type="datetimeFigureOut">
              <a:rPr lang="es-ES" smtClean="0"/>
              <a:t>26/05/2018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9 Rectángulo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12 Elipse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13 Elipse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FEAB3FC-2C3A-47D4-AB59-71A3C48B299D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ll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5D3F-8003-40D8-A2D7-871040E99901}" type="datetimeFigureOut">
              <a:rPr lang="es-ES" smtClean="0"/>
              <a:t>26/05/2018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AB3FC-2C3A-47D4-AB59-71A3C48B299D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ll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7 Rectángulo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8 Rectángulo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9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10 Rectángulo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11 Rectángulo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13 Elipse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14 Elipse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EFEAB3FC-2C3A-47D4-AB59-71A3C48B299D}" type="slidenum">
              <a:rPr lang="es-ES" smtClean="0"/>
              <a:t>‹Nº›</a:t>
            </a:fld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5D3F-8003-40D8-A2D7-871040E99901}" type="datetimeFigureOut">
              <a:rPr lang="es-ES" smtClean="0"/>
              <a:t>26/05/2018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ll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EEA1-E236-4992-8098-8177E913C197}" type="datetimeFigureOut">
              <a:rPr lang="es-ES" smtClean="0"/>
              <a:t>26/05/2018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AAF7-8CDA-4E7E-99A9-5E6D69A8E22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EEA1-E236-4992-8098-8177E913C197}" type="datetimeFigureOut">
              <a:rPr lang="es-ES" smtClean="0"/>
              <a:t>26/05/2018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AAF7-8CDA-4E7E-99A9-5E6D69A8E22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EEA1-E236-4992-8098-8177E913C197}" type="datetimeFigureOut">
              <a:rPr lang="es-ES" smtClean="0"/>
              <a:t>26/05/2018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AAF7-8CDA-4E7E-99A9-5E6D69A8E22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EEA1-E236-4992-8098-8177E913C197}" type="datetimeFigureOut">
              <a:rPr lang="es-ES" smtClean="0"/>
              <a:t>26/05/2018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AAF7-8CDA-4E7E-99A9-5E6D69A8E22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EEA1-E236-4992-8098-8177E913C197}" type="datetimeFigureOut">
              <a:rPr lang="es-ES" smtClean="0"/>
              <a:t>26/05/2018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AAF7-8CDA-4E7E-99A9-5E6D69A8E22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EEA1-E236-4992-8098-8177E913C197}" type="datetimeFigureOut">
              <a:rPr lang="es-ES" smtClean="0"/>
              <a:t>26/05/2018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AAF7-8CDA-4E7E-99A9-5E6D69A8E22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EEA1-E236-4992-8098-8177E913C197}" type="datetimeFigureOut">
              <a:rPr lang="es-ES" smtClean="0"/>
              <a:t>26/05/2018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AAF7-8CDA-4E7E-99A9-5E6D69A8E22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EEA1-E236-4992-8098-8177E913C197}" type="datetimeFigureOut">
              <a:rPr lang="es-ES" smtClean="0"/>
              <a:t>26/05/2018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AAF7-8CDA-4E7E-99A9-5E6D69A8E22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5D3F-8003-40D8-A2D7-871040E99901}" type="datetimeFigureOut">
              <a:rPr lang="es-ES" smtClean="0"/>
              <a:t>26/05/2018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EFEAB3FC-2C3A-47D4-AB59-71A3C48B299D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EEA1-E236-4992-8098-8177E913C197}" type="datetimeFigureOut">
              <a:rPr lang="es-ES" smtClean="0"/>
              <a:t>26/05/2018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AAF7-8CDA-4E7E-99A9-5E6D69A8E22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EEA1-E236-4992-8098-8177E913C197}" type="datetimeFigureOut">
              <a:rPr lang="es-ES" smtClean="0"/>
              <a:t>26/05/2018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AAF7-8CDA-4E7E-99A9-5E6D69A8E22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EEA1-E236-4992-8098-8177E913C197}" type="datetimeFigureOut">
              <a:rPr lang="es-ES" smtClean="0"/>
              <a:t>26/05/2018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AAF7-8CDA-4E7E-99A9-5E6D69A8E22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14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11 Rectángulo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3" name="12 Rectángulo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13 Rectángulo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5D3F-8003-40D8-A2D7-871040E99901}" type="datetimeFigureOut">
              <a:rPr lang="es-ES" smtClean="0"/>
              <a:t>26/05/2018</a:t>
            </a:fld>
            <a:endParaRPr lang="es-ES"/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9 Elipse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Elipse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FEAB3FC-2C3A-47D4-AB59-71A3C48B299D}" type="slidenum">
              <a:rPr lang="es-ES" smtClean="0"/>
              <a:t>‹Nº›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ll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48F95D3F-8003-40D8-A2D7-871040E99901}" type="datetimeFigureOut">
              <a:rPr lang="es-ES" smtClean="0"/>
              <a:t>26/05/2018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AB3FC-2C3A-47D4-AB59-71A3C48B299D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9 Marcador de contenido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2" name="11 Marcador de contenido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ll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onector recto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19 Rectángulo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20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21 Rectángulo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Rectángulo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5D3F-8003-40D8-A2D7-871040E99901}" type="datetimeFigureOut">
              <a:rPr lang="es-ES" smtClean="0"/>
              <a:t>26/05/2018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s-ES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23 Marcador de contenido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6" name="25 Marcador de contenido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5" name="24 Elipse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26 Elipse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EFEAB3FC-2C3A-47D4-AB59-71A3C48B299D}" type="slidenum">
              <a:rPr lang="es-ES" smtClean="0"/>
              <a:t>‹Nº›</a:t>
            </a:fld>
            <a:endParaRPr lang="es-ES"/>
          </a:p>
        </p:txBody>
      </p:sp>
      <p:sp>
        <p:nvSpPr>
          <p:cNvPr id="23" name="22 Título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ll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5D3F-8003-40D8-A2D7-871040E99901}" type="datetimeFigureOut">
              <a:rPr lang="es-ES" smtClean="0"/>
              <a:t>26/05/2018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EFEAB3FC-2C3A-47D4-AB59-71A3C48B299D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ransition>
    <p:pull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7 Rectángulo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9 Rectángulo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8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4 Rectángulo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5 Rectángulo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5D3F-8003-40D8-A2D7-871040E99901}" type="datetimeFigureOut">
              <a:rPr lang="es-ES" smtClean="0"/>
              <a:t>26/05/2018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FEAB3FC-2C3A-47D4-AB59-71A3C48B299D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ransition>
    <p:pull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18 Rectángulo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14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16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12 Rectángulo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8" name="7 Rectángulo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19 Marcador de contenido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0" name="9 Elipse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Elipse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FEAB3FC-2C3A-47D4-AB59-71A3C48B299D}" type="slidenum">
              <a:rPr lang="es-ES" smtClean="0"/>
              <a:t>‹Nº›</a:t>
            </a:fld>
            <a:endParaRPr lang="es-ES"/>
          </a:p>
        </p:txBody>
      </p:sp>
      <p:sp>
        <p:nvSpPr>
          <p:cNvPr id="21" name="20 Rectángulo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5D3F-8003-40D8-A2D7-871040E99901}" type="datetimeFigureOut">
              <a:rPr lang="es-ES" smtClean="0"/>
              <a:t>26/05/2018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ll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20 Conector recto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16 Rectángulo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19 Rectángulo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14 Rectángulo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11 Elipse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Elipse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EFEAB3FC-2C3A-47D4-AB59-71A3C48B299D}" type="slidenum">
              <a:rPr lang="es-ES" smtClean="0"/>
              <a:t>‹Nº›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22" name="21 Rectángulo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48F95D3F-8003-40D8-A2D7-871040E99901}" type="datetimeFigureOut">
              <a:rPr lang="es-ES" smtClean="0"/>
              <a:t>26/05/2018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>
    <p:pull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8 Rectángulo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48F95D3F-8003-40D8-A2D7-871040E99901}" type="datetimeFigureOut">
              <a:rPr lang="es-ES" smtClean="0"/>
              <a:t>26/05/2018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8" name="7 Rectángulo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11 Elipse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14 Elipse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FEAB3FC-2C3A-47D4-AB59-71A3C48B299D}" type="slidenum">
              <a:rPr lang="es-ES" smtClean="0"/>
              <a:t>‹Nº›</a:t>
            </a:fld>
            <a:endParaRPr lang="es-ES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pull dir="d"/>
  </p:transition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8EEA1-E236-4992-8098-8177E913C197}" type="datetimeFigureOut">
              <a:rPr lang="es-ES" smtClean="0"/>
              <a:t>26/05/2018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8AAF7-8CDA-4E7E-99A9-5E6D69A8E220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Proyecto software</a:t>
            </a:r>
          </a:p>
          <a:p>
            <a:r>
              <a:rPr lang="es-ES" dirty="0" smtClean="0"/>
              <a:t>Grupo 6: </a:t>
            </a:r>
            <a:r>
              <a:rPr lang="es-ES" dirty="0" err="1" smtClean="0"/>
              <a:t>Susan</a:t>
            </a:r>
            <a:r>
              <a:rPr lang="es-ES" dirty="0" smtClean="0"/>
              <a:t> </a:t>
            </a:r>
            <a:r>
              <a:rPr lang="es-ES" dirty="0" err="1" smtClean="0"/>
              <a:t>Kare</a:t>
            </a:r>
            <a:endParaRPr lang="es-ES" dirty="0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MIXCROWD</a:t>
            </a:r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36114" t="36364" r="38666" b="36363"/>
          <a:stretch>
            <a:fillRect/>
          </a:stretch>
        </p:blipFill>
        <p:spPr bwMode="auto">
          <a:xfrm>
            <a:off x="1857356" y="3429000"/>
            <a:ext cx="5357850" cy="3257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 REQUISITOS</a:t>
            </a:r>
            <a:endParaRPr lang="es-ES" dirty="0"/>
          </a:p>
        </p:txBody>
      </p:sp>
      <p:sp>
        <p:nvSpPr>
          <p:cNvPr id="5" name="4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BÚSQUEDA</a:t>
            </a:r>
            <a:endParaRPr lang="es-ES" sz="2000" dirty="0" smtClean="0"/>
          </a:p>
          <a:p>
            <a:pPr>
              <a:buNone/>
            </a:pPr>
            <a:r>
              <a:rPr lang="es-ES" dirty="0" smtClean="0"/>
              <a:t>	</a:t>
            </a:r>
            <a:r>
              <a:rPr lang="es-ES" dirty="0" smtClean="0"/>
              <a:t>	</a:t>
            </a:r>
          </a:p>
          <a:p>
            <a:pPr>
              <a:buNone/>
            </a:pPr>
            <a:r>
              <a:rPr lang="es-ES" sz="2000" dirty="0" smtClean="0"/>
              <a:t>		Buscar proyectos</a:t>
            </a:r>
          </a:p>
          <a:p>
            <a:pPr>
              <a:buNone/>
            </a:pPr>
            <a:r>
              <a:rPr lang="es-ES" sz="2000" dirty="0" smtClean="0"/>
              <a:t>		</a:t>
            </a:r>
          </a:p>
          <a:p>
            <a:pPr>
              <a:buNone/>
            </a:pPr>
            <a:r>
              <a:rPr lang="es-ES" sz="2000" dirty="0" smtClean="0"/>
              <a:t>		Buscar usuarios</a:t>
            </a:r>
            <a:endParaRPr lang="es-ES" sz="2000" dirty="0" smtClean="0"/>
          </a:p>
          <a:p>
            <a:pPr>
              <a:buNone/>
            </a:pPr>
            <a:endParaRPr lang="es-ES" dirty="0" smtClean="0"/>
          </a:p>
        </p:txBody>
      </p:sp>
      <p:sp>
        <p:nvSpPr>
          <p:cNvPr id="6" name="5 Marcador de contenido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smtClean="0"/>
              <a:t>INTERFAZ</a:t>
            </a:r>
            <a:endParaRPr lang="es-ES" sz="2800" dirty="0" smtClean="0"/>
          </a:p>
          <a:p>
            <a:pPr>
              <a:buNone/>
            </a:pPr>
            <a:r>
              <a:rPr lang="es-ES" sz="2800" dirty="0" smtClean="0"/>
              <a:t>		</a:t>
            </a:r>
            <a:endParaRPr lang="es-ES" sz="2800" dirty="0" smtClean="0"/>
          </a:p>
          <a:p>
            <a:pPr>
              <a:buNone/>
            </a:pPr>
            <a:r>
              <a:rPr lang="es-ES" sz="2800" dirty="0" smtClean="0"/>
              <a:t>	</a:t>
            </a:r>
            <a:r>
              <a:rPr lang="es-ES" sz="2800" dirty="0" smtClean="0"/>
              <a:t>	</a:t>
            </a:r>
            <a:r>
              <a:rPr lang="es-ES" sz="2000" dirty="0" smtClean="0"/>
              <a:t>Diseño </a:t>
            </a:r>
            <a:r>
              <a:rPr lang="es-ES" sz="2000" dirty="0" smtClean="0"/>
              <a:t>responsable</a:t>
            </a:r>
          </a:p>
          <a:p>
            <a:pPr>
              <a:buNone/>
            </a:pPr>
            <a:r>
              <a:rPr lang="es-ES" sz="2000" dirty="0" smtClean="0"/>
              <a:t>		</a:t>
            </a:r>
            <a:endParaRPr lang="es-ES" sz="2000" dirty="0" smtClean="0"/>
          </a:p>
          <a:p>
            <a:pPr>
              <a:buNone/>
            </a:pPr>
            <a:r>
              <a:rPr lang="es-ES" sz="2000" dirty="0" smtClean="0"/>
              <a:t>	</a:t>
            </a:r>
            <a:r>
              <a:rPr lang="es-ES" sz="2000" dirty="0" smtClean="0"/>
              <a:t>	Indicar </a:t>
            </a:r>
            <a:r>
              <a:rPr lang="es-ES" sz="2000" dirty="0" err="1" smtClean="0"/>
              <a:t>panning</a:t>
            </a:r>
            <a:r>
              <a:rPr lang="es-ES" sz="2000" dirty="0" smtClean="0"/>
              <a:t> de una pista</a:t>
            </a:r>
            <a:endParaRPr lang="es-ES" sz="2000" dirty="0" smtClean="0"/>
          </a:p>
          <a:p>
            <a:pPr>
              <a:buNone/>
            </a:pPr>
            <a:r>
              <a:rPr lang="es-ES" sz="2000" dirty="0" smtClean="0"/>
              <a:t>		</a:t>
            </a:r>
            <a:endParaRPr lang="es-ES" sz="2000" dirty="0" smtClean="0"/>
          </a:p>
          <a:p>
            <a:pPr>
              <a:buNone/>
            </a:pPr>
            <a:r>
              <a:rPr lang="es-ES" sz="2000" dirty="0" smtClean="0"/>
              <a:t>	</a:t>
            </a:r>
            <a:r>
              <a:rPr lang="es-ES" sz="2000" dirty="0" smtClean="0"/>
              <a:t>	Indicar </a:t>
            </a:r>
            <a:r>
              <a:rPr lang="es-ES" sz="2000" dirty="0" smtClean="0"/>
              <a:t>el momento a mezclar una pista</a:t>
            </a:r>
          </a:p>
          <a:p>
            <a:pPr>
              <a:buNone/>
            </a:pPr>
            <a:r>
              <a:rPr lang="es-ES" dirty="0" smtClean="0"/>
              <a:t>		</a:t>
            </a:r>
            <a:endParaRPr lang="es-ES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116662"/>
          </a:xfrm>
        </p:spPr>
        <p:txBody>
          <a:bodyPr/>
          <a:lstStyle/>
          <a:p>
            <a:r>
              <a:rPr lang="es-ES" dirty="0" smtClean="0"/>
              <a:t>Introducción</a:t>
            </a:r>
          </a:p>
          <a:p>
            <a:r>
              <a:rPr lang="es-ES" dirty="0" smtClean="0"/>
              <a:t>Equipo técnico</a:t>
            </a:r>
          </a:p>
          <a:p>
            <a:r>
              <a:rPr lang="es-ES" dirty="0" smtClean="0"/>
              <a:t>Análisis </a:t>
            </a:r>
            <a:r>
              <a:rPr lang="es-ES" dirty="0" smtClean="0"/>
              <a:t>de requisitos</a:t>
            </a:r>
          </a:p>
          <a:p>
            <a:r>
              <a:rPr lang="es-ES" dirty="0" smtClean="0"/>
              <a:t>Plan de trabajo</a:t>
            </a:r>
          </a:p>
          <a:p>
            <a:r>
              <a:rPr lang="es-ES" dirty="0" smtClean="0"/>
              <a:t>Organización del proyecto</a:t>
            </a:r>
          </a:p>
          <a:p>
            <a:r>
              <a:rPr lang="es-ES" dirty="0" smtClean="0"/>
              <a:t>Gestión de procesos</a:t>
            </a:r>
          </a:p>
          <a:p>
            <a:r>
              <a:rPr lang="es-ES" dirty="0" smtClean="0"/>
              <a:t>Gestión de planes</a:t>
            </a:r>
          </a:p>
          <a:p>
            <a:r>
              <a:rPr lang="es-ES" dirty="0" smtClean="0"/>
              <a:t>Diagrama de </a:t>
            </a:r>
            <a:r>
              <a:rPr lang="es-ES" dirty="0" err="1" smtClean="0"/>
              <a:t>Gannt</a:t>
            </a:r>
            <a:endParaRPr lang="es-ES" dirty="0" smtClean="0"/>
          </a:p>
          <a:p>
            <a:r>
              <a:rPr lang="es-ES" dirty="0" smtClean="0"/>
              <a:t>Diseño del sistema</a:t>
            </a:r>
          </a:p>
          <a:p>
            <a:r>
              <a:rPr lang="es-ES" dirty="0" smtClean="0"/>
              <a:t>Presupuesto</a:t>
            </a:r>
            <a:endParaRPr lang="es-ES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1.25" calcmode="lin" valueType="num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 DE TRABAJO</a:t>
            </a:r>
            <a:endParaRPr lang="es-ES" dirty="0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1</a:t>
            </a:r>
            <a:r>
              <a:rPr lang="es-ES" dirty="0" smtClean="0"/>
              <a:t>ª Fase: Propuesta de trabajo</a:t>
            </a:r>
          </a:p>
          <a:p>
            <a:endParaRPr lang="es-ES" dirty="0" smtClean="0"/>
          </a:p>
          <a:p>
            <a:r>
              <a:rPr lang="es-ES" dirty="0" smtClean="0"/>
              <a:t>2ª Fase: Back-</a:t>
            </a:r>
            <a:r>
              <a:rPr lang="es-ES" dirty="0" err="1" smtClean="0"/>
              <a:t>end</a:t>
            </a:r>
            <a:r>
              <a:rPr lang="es-ES" dirty="0" smtClean="0"/>
              <a:t> y </a:t>
            </a:r>
            <a:r>
              <a:rPr lang="es-ES" dirty="0" err="1" smtClean="0"/>
              <a:t>front-end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3ª Fase: Integración</a:t>
            </a:r>
          </a:p>
          <a:p>
            <a:endParaRPr lang="es-ES" dirty="0" smtClean="0"/>
          </a:p>
          <a:p>
            <a:r>
              <a:rPr lang="es-ES" dirty="0" smtClean="0"/>
              <a:t>4ª Fase: Pruebas de la aplicación</a:t>
            </a: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045224"/>
          </a:xfrm>
        </p:spPr>
        <p:txBody>
          <a:bodyPr/>
          <a:lstStyle/>
          <a:p>
            <a:r>
              <a:rPr lang="es-ES" dirty="0" smtClean="0"/>
              <a:t>Introducción</a:t>
            </a:r>
          </a:p>
          <a:p>
            <a:r>
              <a:rPr lang="es-ES" dirty="0" smtClean="0"/>
              <a:t>Equipo técnico</a:t>
            </a:r>
          </a:p>
          <a:p>
            <a:r>
              <a:rPr lang="es-ES" dirty="0" smtClean="0"/>
              <a:t>Análisis </a:t>
            </a:r>
            <a:r>
              <a:rPr lang="es-ES" dirty="0" smtClean="0"/>
              <a:t>de requisitos</a:t>
            </a:r>
          </a:p>
          <a:p>
            <a:r>
              <a:rPr lang="es-ES" dirty="0" smtClean="0"/>
              <a:t>Plan de trabajo</a:t>
            </a:r>
          </a:p>
          <a:p>
            <a:r>
              <a:rPr lang="es-ES" dirty="0" smtClean="0"/>
              <a:t>Organización del proyecto</a:t>
            </a:r>
          </a:p>
          <a:p>
            <a:r>
              <a:rPr lang="es-ES" dirty="0" smtClean="0"/>
              <a:t>Gestión de procesos</a:t>
            </a:r>
          </a:p>
          <a:p>
            <a:r>
              <a:rPr lang="es-ES" dirty="0" smtClean="0"/>
              <a:t>Gestión de planes</a:t>
            </a:r>
          </a:p>
          <a:p>
            <a:r>
              <a:rPr lang="es-ES" dirty="0" smtClean="0"/>
              <a:t>Diagrama de </a:t>
            </a:r>
            <a:r>
              <a:rPr lang="es-ES" dirty="0" err="1" smtClean="0"/>
              <a:t>Gannt</a:t>
            </a:r>
            <a:endParaRPr lang="es-ES" dirty="0" smtClean="0"/>
          </a:p>
          <a:p>
            <a:r>
              <a:rPr lang="es-ES" dirty="0" smtClean="0"/>
              <a:t>Diseño del sistema</a:t>
            </a:r>
          </a:p>
          <a:p>
            <a:r>
              <a:rPr lang="es-ES" dirty="0" smtClean="0"/>
              <a:t>Presupuesto</a:t>
            </a:r>
            <a:endParaRPr lang="es-ES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1.25" calcmode="lin" valueType="num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ORGANIZACIÓN DEL PROYECTO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Front-</a:t>
            </a:r>
            <a:r>
              <a:rPr lang="es-ES" dirty="0" err="1" smtClean="0"/>
              <a:t>end</a:t>
            </a:r>
            <a:endParaRPr lang="es-ES" dirty="0" smtClean="0"/>
          </a:p>
          <a:p>
            <a:pPr lvl="2"/>
            <a:endParaRPr lang="es-ES" dirty="0" smtClean="0"/>
          </a:p>
          <a:p>
            <a:pPr lvl="2"/>
            <a:r>
              <a:rPr lang="es-ES" dirty="0" smtClean="0"/>
              <a:t>Interfaz</a:t>
            </a:r>
          </a:p>
          <a:p>
            <a:pPr lvl="2">
              <a:buNone/>
            </a:pPr>
            <a:endParaRPr lang="es-ES" dirty="0" smtClean="0"/>
          </a:p>
          <a:p>
            <a:r>
              <a:rPr lang="es-ES" dirty="0" smtClean="0"/>
              <a:t>Back-</a:t>
            </a:r>
            <a:r>
              <a:rPr lang="es-ES" dirty="0" err="1" smtClean="0"/>
              <a:t>end</a:t>
            </a:r>
            <a:endParaRPr lang="es-ES" dirty="0" smtClean="0"/>
          </a:p>
          <a:p>
            <a:pPr lvl="2"/>
            <a:endParaRPr lang="es-ES" dirty="0" smtClean="0"/>
          </a:p>
          <a:p>
            <a:pPr lvl="2"/>
            <a:r>
              <a:rPr lang="es-ES" dirty="0" smtClean="0"/>
              <a:t>Base de datos</a:t>
            </a:r>
            <a:endParaRPr lang="es-ES" dirty="0" smtClean="0"/>
          </a:p>
          <a:p>
            <a:pPr lvl="2"/>
            <a:endParaRPr lang="es-ES" dirty="0" smtClean="0"/>
          </a:p>
          <a:p>
            <a:pPr lvl="2"/>
            <a:r>
              <a:rPr lang="es-ES" dirty="0" smtClean="0"/>
              <a:t>Máquinas virtuales</a:t>
            </a:r>
            <a:endParaRPr lang="es-ES" dirty="0" smtClean="0"/>
          </a:p>
          <a:p>
            <a:pPr lvl="2"/>
            <a:endParaRPr lang="es-ES" dirty="0" smtClean="0"/>
          </a:p>
          <a:p>
            <a:pPr lvl="2"/>
            <a:r>
              <a:rPr lang="es-ES" dirty="0" smtClean="0"/>
              <a:t>Sistemas de ficheros</a:t>
            </a:r>
          </a:p>
          <a:p>
            <a:pPr lvl="2"/>
            <a:endParaRPr lang="es-ES" dirty="0" smtClean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045224"/>
          </a:xfrm>
        </p:spPr>
        <p:txBody>
          <a:bodyPr>
            <a:normAutofit/>
          </a:bodyPr>
          <a:lstStyle/>
          <a:p>
            <a:r>
              <a:rPr lang="es-ES" dirty="0" smtClean="0"/>
              <a:t>Introducción</a:t>
            </a:r>
          </a:p>
          <a:p>
            <a:r>
              <a:rPr lang="es-ES" dirty="0" smtClean="0"/>
              <a:t>Equipo técnico</a:t>
            </a:r>
          </a:p>
          <a:p>
            <a:r>
              <a:rPr lang="es-ES" dirty="0" smtClean="0"/>
              <a:t>Análisis </a:t>
            </a:r>
            <a:r>
              <a:rPr lang="es-ES" dirty="0" smtClean="0"/>
              <a:t>de requisitos</a:t>
            </a:r>
          </a:p>
          <a:p>
            <a:r>
              <a:rPr lang="es-ES" dirty="0" smtClean="0"/>
              <a:t>Plan de trabajo</a:t>
            </a:r>
          </a:p>
          <a:p>
            <a:r>
              <a:rPr lang="es-ES" dirty="0" smtClean="0"/>
              <a:t>Organización del proyecto</a:t>
            </a:r>
          </a:p>
          <a:p>
            <a:r>
              <a:rPr lang="es-ES" dirty="0" smtClean="0"/>
              <a:t>Gestión de procesos</a:t>
            </a:r>
          </a:p>
          <a:p>
            <a:r>
              <a:rPr lang="es-ES" dirty="0" smtClean="0"/>
              <a:t>Gestión de planes</a:t>
            </a:r>
          </a:p>
          <a:p>
            <a:r>
              <a:rPr lang="es-ES" dirty="0" smtClean="0"/>
              <a:t>Diagrama de </a:t>
            </a:r>
            <a:r>
              <a:rPr lang="es-ES" dirty="0" err="1" smtClean="0"/>
              <a:t>Gannt</a:t>
            </a:r>
            <a:endParaRPr lang="es-ES" dirty="0" smtClean="0"/>
          </a:p>
          <a:p>
            <a:r>
              <a:rPr lang="es-ES" dirty="0" smtClean="0"/>
              <a:t>Diseño del sistema</a:t>
            </a:r>
          </a:p>
          <a:p>
            <a:r>
              <a:rPr lang="es-ES" dirty="0" smtClean="0"/>
              <a:t>Presupuesto</a:t>
            </a:r>
            <a:endParaRPr lang="es-ES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1.25" calcmode="lin" valueType="num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GESTIÓN DE PROCESOS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Comunicación continua de avances de cada apartado</a:t>
            </a:r>
          </a:p>
          <a:p>
            <a:endParaRPr lang="es-ES" dirty="0" smtClean="0"/>
          </a:p>
          <a:p>
            <a:r>
              <a:rPr lang="es-ES" dirty="0" smtClean="0"/>
              <a:t>Registro del proyecto mediante un diagrama de </a:t>
            </a:r>
            <a:r>
              <a:rPr lang="es-ES" dirty="0" err="1" smtClean="0"/>
              <a:t>Gannt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Demostración del sistema en la entrega</a:t>
            </a:r>
          </a:p>
          <a:p>
            <a:endParaRPr lang="es-ES" dirty="0" smtClean="0"/>
          </a:p>
          <a:p>
            <a:r>
              <a:rPr lang="es-ES" dirty="0" smtClean="0"/>
              <a:t>A nivel técnico: </a:t>
            </a:r>
            <a:r>
              <a:rPr lang="es-ES" dirty="0" err="1" smtClean="0"/>
              <a:t>Webstorm</a:t>
            </a:r>
            <a:r>
              <a:rPr lang="es-ES" dirty="0" smtClean="0"/>
              <a:t> y </a:t>
            </a:r>
            <a:r>
              <a:rPr lang="es-ES" dirty="0" err="1" smtClean="0"/>
              <a:t>Psycharm</a:t>
            </a:r>
            <a:endParaRPr lang="es-ES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045224"/>
          </a:xfrm>
        </p:spPr>
        <p:txBody>
          <a:bodyPr>
            <a:normAutofit/>
          </a:bodyPr>
          <a:lstStyle/>
          <a:p>
            <a:r>
              <a:rPr lang="es-ES" dirty="0" smtClean="0"/>
              <a:t>Introducción</a:t>
            </a:r>
          </a:p>
          <a:p>
            <a:r>
              <a:rPr lang="es-ES" dirty="0" smtClean="0"/>
              <a:t>Equipo técnico</a:t>
            </a:r>
          </a:p>
          <a:p>
            <a:r>
              <a:rPr lang="es-ES" dirty="0" smtClean="0"/>
              <a:t>Análisis </a:t>
            </a:r>
            <a:r>
              <a:rPr lang="es-ES" dirty="0" smtClean="0"/>
              <a:t>de requisitos</a:t>
            </a:r>
          </a:p>
          <a:p>
            <a:r>
              <a:rPr lang="es-ES" dirty="0" smtClean="0"/>
              <a:t>Plan de trabajo</a:t>
            </a:r>
          </a:p>
          <a:p>
            <a:r>
              <a:rPr lang="es-ES" dirty="0" smtClean="0"/>
              <a:t>Organización del proyecto</a:t>
            </a:r>
          </a:p>
          <a:p>
            <a:r>
              <a:rPr lang="es-ES" dirty="0" smtClean="0"/>
              <a:t>Gestión de procesos</a:t>
            </a:r>
          </a:p>
          <a:p>
            <a:r>
              <a:rPr lang="es-ES" dirty="0" smtClean="0"/>
              <a:t>Gestión de planes</a:t>
            </a:r>
          </a:p>
          <a:p>
            <a:r>
              <a:rPr lang="es-ES" dirty="0" smtClean="0"/>
              <a:t>Diagrama de </a:t>
            </a:r>
            <a:r>
              <a:rPr lang="es-ES" dirty="0" err="1" smtClean="0"/>
              <a:t>Gannt</a:t>
            </a:r>
            <a:endParaRPr lang="es-ES" dirty="0" smtClean="0"/>
          </a:p>
          <a:p>
            <a:r>
              <a:rPr lang="es-ES" dirty="0" smtClean="0"/>
              <a:t>Diseño del sistema</a:t>
            </a:r>
          </a:p>
          <a:p>
            <a:r>
              <a:rPr lang="es-ES" dirty="0" smtClean="0"/>
              <a:t>Presupuesto</a:t>
            </a:r>
            <a:endParaRPr lang="es-ES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1.25" calcmode="lin" valueType="num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GESTIÓN DE PLANES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545290"/>
          </a:xfrm>
        </p:spPr>
        <p:txBody>
          <a:bodyPr/>
          <a:lstStyle/>
          <a:p>
            <a:r>
              <a:rPr lang="es-ES" dirty="0" smtClean="0"/>
              <a:t>Gestión de configuraciones</a:t>
            </a:r>
          </a:p>
          <a:p>
            <a:pPr lvl="2"/>
            <a:r>
              <a:rPr lang="es-ES" dirty="0" smtClean="0"/>
              <a:t>Código comprensible</a:t>
            </a:r>
          </a:p>
          <a:p>
            <a:pPr lvl="2"/>
            <a:r>
              <a:rPr lang="es-ES" dirty="0" smtClean="0"/>
              <a:t>Nombres de funciones y variables cortos pero distintivos</a:t>
            </a:r>
          </a:p>
          <a:p>
            <a:pPr lvl="2"/>
            <a:r>
              <a:rPr lang="es-ES" dirty="0" err="1" smtClean="0"/>
              <a:t>Github</a:t>
            </a:r>
            <a:r>
              <a:rPr lang="es-ES" dirty="0" smtClean="0"/>
              <a:t> controla automáticamente las versiones</a:t>
            </a: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GESTIÓN DE PLANES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545290"/>
          </a:xfrm>
        </p:spPr>
        <p:txBody>
          <a:bodyPr/>
          <a:lstStyle/>
          <a:p>
            <a:r>
              <a:rPr lang="es-ES" dirty="0" smtClean="0"/>
              <a:t>Gestión de configuraciones</a:t>
            </a:r>
          </a:p>
          <a:p>
            <a:r>
              <a:rPr lang="es-ES" dirty="0" smtClean="0"/>
              <a:t>Construcción y despliegue del software</a:t>
            </a:r>
          </a:p>
          <a:p>
            <a:pPr lvl="2"/>
            <a:r>
              <a:rPr lang="es-ES" dirty="0" smtClean="0"/>
              <a:t>Modelo incremental</a:t>
            </a:r>
          </a:p>
          <a:p>
            <a:pPr lvl="2"/>
            <a:r>
              <a:rPr lang="es-ES" dirty="0" smtClean="0"/>
              <a:t>División por partes, unión posterior</a:t>
            </a:r>
          </a:p>
          <a:p>
            <a:pPr lvl="2"/>
            <a:r>
              <a:rPr lang="es-ES" dirty="0" smtClean="0"/>
              <a:t>SW y HW independientes</a:t>
            </a:r>
          </a:p>
          <a:p>
            <a:pPr lvl="2"/>
            <a:r>
              <a:rPr lang="es-ES" dirty="0" smtClean="0"/>
              <a:t>Servidor: </a:t>
            </a:r>
            <a:r>
              <a:rPr lang="es-ES" dirty="0" err="1" smtClean="0"/>
              <a:t>raspberry</a:t>
            </a:r>
            <a:r>
              <a:rPr lang="es-ES" dirty="0" smtClean="0"/>
              <a:t> + máquinas virtuales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045224"/>
          </a:xfrm>
        </p:spPr>
        <p:txBody>
          <a:bodyPr>
            <a:normAutofit/>
          </a:bodyPr>
          <a:lstStyle/>
          <a:p>
            <a:r>
              <a:rPr lang="es-ES" dirty="0" smtClean="0"/>
              <a:t>Introducción</a:t>
            </a:r>
          </a:p>
          <a:p>
            <a:r>
              <a:rPr lang="es-ES" dirty="0" smtClean="0"/>
              <a:t>Equipo técnico</a:t>
            </a:r>
          </a:p>
          <a:p>
            <a:r>
              <a:rPr lang="es-ES" dirty="0" smtClean="0"/>
              <a:t>Análisis de requisitos</a:t>
            </a:r>
          </a:p>
          <a:p>
            <a:r>
              <a:rPr lang="es-ES" dirty="0" smtClean="0"/>
              <a:t>Plan de trabajo</a:t>
            </a:r>
          </a:p>
          <a:p>
            <a:r>
              <a:rPr lang="es-ES" dirty="0" smtClean="0"/>
              <a:t>Organización del proyecto</a:t>
            </a:r>
          </a:p>
          <a:p>
            <a:r>
              <a:rPr lang="es-ES" dirty="0" smtClean="0"/>
              <a:t>Gestión de procesos</a:t>
            </a:r>
          </a:p>
          <a:p>
            <a:r>
              <a:rPr lang="es-ES" dirty="0" smtClean="0"/>
              <a:t>Gestión de planes</a:t>
            </a:r>
          </a:p>
          <a:p>
            <a:r>
              <a:rPr lang="es-ES" dirty="0" smtClean="0"/>
              <a:t>Diagrama de </a:t>
            </a:r>
            <a:r>
              <a:rPr lang="es-ES" dirty="0" err="1" smtClean="0"/>
              <a:t>Gannt</a:t>
            </a:r>
            <a:endParaRPr lang="es-ES" dirty="0" smtClean="0"/>
          </a:p>
          <a:p>
            <a:r>
              <a:rPr lang="es-ES" dirty="0" smtClean="0"/>
              <a:t>Diseño del sistema</a:t>
            </a:r>
          </a:p>
          <a:p>
            <a:r>
              <a:rPr lang="es-ES" dirty="0" smtClean="0"/>
              <a:t>Presupuesto</a:t>
            </a:r>
            <a:endParaRPr lang="es-ES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GESTIÓN DE PLANES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545290"/>
          </a:xfrm>
        </p:spPr>
        <p:txBody>
          <a:bodyPr/>
          <a:lstStyle/>
          <a:p>
            <a:r>
              <a:rPr lang="es-ES" dirty="0" smtClean="0"/>
              <a:t>Gestión de configuraciones</a:t>
            </a:r>
          </a:p>
          <a:p>
            <a:r>
              <a:rPr lang="es-ES" dirty="0" smtClean="0"/>
              <a:t>Construcción y despliegue del software</a:t>
            </a:r>
          </a:p>
          <a:p>
            <a:r>
              <a:rPr lang="es-ES" dirty="0" smtClean="0"/>
              <a:t>Aseguramiento de la calidad</a:t>
            </a:r>
          </a:p>
          <a:p>
            <a:pPr lvl="2"/>
            <a:r>
              <a:rPr lang="es-ES" dirty="0" smtClean="0"/>
              <a:t>Partes funcionales</a:t>
            </a:r>
          </a:p>
          <a:p>
            <a:pPr lvl="2"/>
            <a:r>
              <a:rPr lang="es-ES" dirty="0" smtClean="0"/>
              <a:t>Librerías y funciones ya desarrolladas</a:t>
            </a:r>
          </a:p>
          <a:p>
            <a:pPr lvl="2"/>
            <a:r>
              <a:rPr lang="es-ES" dirty="0" err="1" smtClean="0"/>
              <a:t>Tests</a:t>
            </a:r>
            <a:r>
              <a:rPr lang="es-ES" dirty="0" smtClean="0"/>
              <a:t> uniformes</a:t>
            </a:r>
            <a:endParaRPr lang="es-E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045224"/>
          </a:xfrm>
        </p:spPr>
        <p:txBody>
          <a:bodyPr>
            <a:normAutofit/>
          </a:bodyPr>
          <a:lstStyle/>
          <a:p>
            <a:r>
              <a:rPr lang="es-ES" dirty="0" smtClean="0"/>
              <a:t>Introducción</a:t>
            </a:r>
          </a:p>
          <a:p>
            <a:r>
              <a:rPr lang="es-ES" dirty="0" smtClean="0"/>
              <a:t>Equipo técnico</a:t>
            </a:r>
          </a:p>
          <a:p>
            <a:r>
              <a:rPr lang="es-ES" dirty="0" smtClean="0"/>
              <a:t>Análisis </a:t>
            </a:r>
            <a:r>
              <a:rPr lang="es-ES" dirty="0" smtClean="0"/>
              <a:t>de requisitos</a:t>
            </a:r>
          </a:p>
          <a:p>
            <a:r>
              <a:rPr lang="es-ES" dirty="0" smtClean="0"/>
              <a:t>Plan de trabajo</a:t>
            </a:r>
          </a:p>
          <a:p>
            <a:r>
              <a:rPr lang="es-ES" dirty="0" smtClean="0"/>
              <a:t>Organización del proyecto</a:t>
            </a:r>
          </a:p>
          <a:p>
            <a:r>
              <a:rPr lang="es-ES" dirty="0" smtClean="0"/>
              <a:t>Gestión de procesos</a:t>
            </a:r>
          </a:p>
          <a:p>
            <a:r>
              <a:rPr lang="es-ES" dirty="0" smtClean="0"/>
              <a:t>Gestión de planes</a:t>
            </a:r>
          </a:p>
          <a:p>
            <a:r>
              <a:rPr lang="es-ES" dirty="0" smtClean="0"/>
              <a:t>Diagrama de </a:t>
            </a:r>
            <a:r>
              <a:rPr lang="es-ES" dirty="0" err="1" smtClean="0"/>
              <a:t>Gannt</a:t>
            </a:r>
            <a:endParaRPr lang="es-ES" dirty="0" smtClean="0"/>
          </a:p>
          <a:p>
            <a:r>
              <a:rPr lang="es-ES" dirty="0" smtClean="0"/>
              <a:t>Diseño del sistema</a:t>
            </a:r>
          </a:p>
          <a:p>
            <a:r>
              <a:rPr lang="es-ES" dirty="0" smtClean="0"/>
              <a:t>Presupuesto</a:t>
            </a:r>
            <a:endParaRPr lang="es-ES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1.25" calcmode="lin" valueType="num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DIAGRAMA DE GANNT</a:t>
            </a:r>
            <a:endParaRPr lang="es-E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 l="22113" t="27535" r="22543" b="11527"/>
          <a:stretch>
            <a:fillRect/>
          </a:stretch>
        </p:blipFill>
        <p:spPr bwMode="auto">
          <a:xfrm>
            <a:off x="428596" y="1500174"/>
            <a:ext cx="8286808" cy="5129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t="8333" b="5556"/>
          <a:stretch>
            <a:fillRect/>
          </a:stretch>
        </p:blipFill>
        <p:spPr bwMode="auto">
          <a:xfrm>
            <a:off x="285720" y="1643050"/>
            <a:ext cx="8443894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 t="9832" b="5898"/>
          <a:stretch>
            <a:fillRect/>
          </a:stretch>
        </p:blipFill>
        <p:spPr bwMode="auto">
          <a:xfrm>
            <a:off x="97167" y="1785926"/>
            <a:ext cx="9046833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DIAGRAMA DE GANNT</a:t>
            </a:r>
            <a:endParaRPr lang="es-E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t="10347" b="5277"/>
          <a:stretch>
            <a:fillRect/>
          </a:stretch>
        </p:blipFill>
        <p:spPr bwMode="auto">
          <a:xfrm>
            <a:off x="487759" y="1714488"/>
            <a:ext cx="8131969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DIAGRAMA DE GANNT</a:t>
            </a:r>
            <a:endParaRPr lang="es-E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t="9375" b="26562"/>
          <a:stretch>
            <a:fillRect/>
          </a:stretch>
        </p:blipFill>
        <p:spPr bwMode="auto">
          <a:xfrm>
            <a:off x="500034" y="1785926"/>
            <a:ext cx="8131969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045224"/>
          </a:xfrm>
        </p:spPr>
        <p:txBody>
          <a:bodyPr>
            <a:normAutofit/>
          </a:bodyPr>
          <a:lstStyle/>
          <a:p>
            <a:r>
              <a:rPr lang="es-ES" dirty="0" smtClean="0"/>
              <a:t>Introducción</a:t>
            </a:r>
          </a:p>
          <a:p>
            <a:r>
              <a:rPr lang="es-ES" dirty="0" smtClean="0"/>
              <a:t>Equipo técnico</a:t>
            </a:r>
          </a:p>
          <a:p>
            <a:r>
              <a:rPr lang="es-ES" dirty="0" smtClean="0"/>
              <a:t>Análisis </a:t>
            </a:r>
            <a:r>
              <a:rPr lang="es-ES" dirty="0" smtClean="0"/>
              <a:t>de requisitos</a:t>
            </a:r>
          </a:p>
          <a:p>
            <a:r>
              <a:rPr lang="es-ES" dirty="0" smtClean="0"/>
              <a:t>Plan de trabajo</a:t>
            </a:r>
          </a:p>
          <a:p>
            <a:r>
              <a:rPr lang="es-ES" dirty="0" smtClean="0"/>
              <a:t>Organización del proyecto</a:t>
            </a:r>
          </a:p>
          <a:p>
            <a:r>
              <a:rPr lang="es-ES" dirty="0" smtClean="0"/>
              <a:t>Gestión de procesos</a:t>
            </a:r>
          </a:p>
          <a:p>
            <a:r>
              <a:rPr lang="es-ES" dirty="0" smtClean="0"/>
              <a:t>Gestión de planes</a:t>
            </a:r>
          </a:p>
          <a:p>
            <a:r>
              <a:rPr lang="es-ES" dirty="0" smtClean="0"/>
              <a:t>Diagrama de </a:t>
            </a:r>
            <a:r>
              <a:rPr lang="es-ES" dirty="0" err="1" smtClean="0"/>
              <a:t>Gannt</a:t>
            </a:r>
            <a:endParaRPr lang="es-ES" dirty="0" smtClean="0"/>
          </a:p>
          <a:p>
            <a:r>
              <a:rPr lang="es-ES" dirty="0" smtClean="0"/>
              <a:t>Diseño del sistema</a:t>
            </a:r>
          </a:p>
          <a:p>
            <a:r>
              <a:rPr lang="es-ES" dirty="0" smtClean="0"/>
              <a:t>Presupuesto</a:t>
            </a:r>
            <a:endParaRPr lang="es-ES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1.25" calcmode="lin" valueType="num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DISEÑO DEL SISTEMA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¡¡¡¡¡¡¡¡¡¡ARQUITECTURA!!!!!!!!!!</a:t>
            </a:r>
            <a:endParaRPr lang="es-ES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DISEÑO DEL SISTEMA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MAPA DE NAVEGACIÓN</a:t>
            </a:r>
            <a:endParaRPr lang="es-E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 t="10164" b="8527"/>
          <a:stretch>
            <a:fillRect/>
          </a:stretch>
        </p:blipFill>
        <p:spPr bwMode="auto">
          <a:xfrm>
            <a:off x="2571736" y="3571876"/>
            <a:ext cx="2500330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t="9508" b="4921"/>
          <a:stretch>
            <a:fillRect/>
          </a:stretch>
        </p:blipFill>
        <p:spPr bwMode="auto">
          <a:xfrm>
            <a:off x="2571737" y="3571876"/>
            <a:ext cx="2571768" cy="1237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 t="8687" b="4447"/>
          <a:stretch>
            <a:fillRect/>
          </a:stretch>
        </p:blipFill>
        <p:spPr bwMode="auto">
          <a:xfrm>
            <a:off x="2571736" y="3571876"/>
            <a:ext cx="2639737" cy="1289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print"/>
          <a:srcRect t="9896" b="6119"/>
          <a:stretch>
            <a:fillRect/>
          </a:stretch>
        </p:blipFill>
        <p:spPr bwMode="auto">
          <a:xfrm>
            <a:off x="2571736" y="3637592"/>
            <a:ext cx="2643206" cy="1248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 t="9566" b="6250"/>
          <a:stretch>
            <a:fillRect/>
          </a:stretch>
        </p:blipFill>
        <p:spPr bwMode="auto">
          <a:xfrm>
            <a:off x="2571736" y="3571876"/>
            <a:ext cx="2716788" cy="1285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 t="9896" b="7096"/>
          <a:stretch>
            <a:fillRect/>
          </a:stretch>
        </p:blipFill>
        <p:spPr bwMode="auto">
          <a:xfrm>
            <a:off x="2571736" y="3643314"/>
            <a:ext cx="2755302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12 Conector recto de flecha"/>
          <p:cNvCxnSpPr/>
          <p:nvPr/>
        </p:nvCxnSpPr>
        <p:spPr>
          <a:xfrm rot="16200000" flipH="1">
            <a:off x="5893603" y="2393149"/>
            <a:ext cx="1500198" cy="5715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/>
          <p:nvPr/>
        </p:nvCxnSpPr>
        <p:spPr>
          <a:xfrm rot="5400000" flipH="1" flipV="1">
            <a:off x="6072198" y="5357826"/>
            <a:ext cx="1214446" cy="5000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18 Conector recto de flecha"/>
          <p:cNvCxnSpPr/>
          <p:nvPr/>
        </p:nvCxnSpPr>
        <p:spPr>
          <a:xfrm>
            <a:off x="4000496" y="4143380"/>
            <a:ext cx="1857388" cy="1444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22 Conector recto de flecha"/>
          <p:cNvCxnSpPr/>
          <p:nvPr/>
        </p:nvCxnSpPr>
        <p:spPr>
          <a:xfrm>
            <a:off x="1000100" y="3000372"/>
            <a:ext cx="1428760" cy="5000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205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205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4104E-6 L -0.28421 -0.23653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" y="-1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2051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1000" fill="hold"/>
                                        <p:tgtEl>
                                          <p:spTgt spid="205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93154E-6 L 0.35799 0.00069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1000" fill="hold"/>
                                        <p:tgtEl>
                                          <p:spTgt spid="205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1000" fill="hold"/>
                                        <p:tgtEl>
                                          <p:spTgt spid="205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55412E-6 L 0.31059 0.22502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" y="1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1000" fill="hold"/>
                                        <p:tgtEl>
                                          <p:spTgt spid="205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1000" fill="hold"/>
                                        <p:tgtEl>
                                          <p:spTgt spid="205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0111E-6 L 0.31441 -0.33487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" y="-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1000" fill="hold"/>
                                        <p:tgtEl>
                                          <p:spTgt spid="205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1000" fill="hold"/>
                                        <p:tgtEl>
                                          <p:spTgt spid="205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83164E-6 L -0.26267 0.21092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" y="1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DISEÑO DEL SISTEMA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MAPA DE NAVEGACIÓN</a:t>
            </a:r>
            <a:endParaRPr lang="es-E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 t="10164" b="8527"/>
          <a:stretch>
            <a:fillRect/>
          </a:stretch>
        </p:blipFill>
        <p:spPr bwMode="auto">
          <a:xfrm>
            <a:off x="3143240" y="2214554"/>
            <a:ext cx="2647408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t="9508" b="4921"/>
          <a:stretch>
            <a:fillRect/>
          </a:stretch>
        </p:blipFill>
        <p:spPr bwMode="auto">
          <a:xfrm>
            <a:off x="285720" y="2214554"/>
            <a:ext cx="2571768" cy="1237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 t="8687" b="4447"/>
          <a:stretch>
            <a:fillRect/>
          </a:stretch>
        </p:blipFill>
        <p:spPr bwMode="auto">
          <a:xfrm>
            <a:off x="3143240" y="4929198"/>
            <a:ext cx="2714644" cy="132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print"/>
          <a:srcRect t="9896" b="6119"/>
          <a:stretch>
            <a:fillRect/>
          </a:stretch>
        </p:blipFill>
        <p:spPr bwMode="auto">
          <a:xfrm>
            <a:off x="214281" y="4929198"/>
            <a:ext cx="2794499" cy="1390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 t="9566" b="6250"/>
          <a:stretch>
            <a:fillRect/>
          </a:stretch>
        </p:blipFill>
        <p:spPr bwMode="auto">
          <a:xfrm>
            <a:off x="6072198" y="5000636"/>
            <a:ext cx="2716788" cy="1285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 t="9896" b="7096"/>
          <a:stretch>
            <a:fillRect/>
          </a:stretch>
        </p:blipFill>
        <p:spPr bwMode="auto">
          <a:xfrm>
            <a:off x="6000760" y="2214554"/>
            <a:ext cx="2755302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5"/>
          <p:cNvPicPr>
            <a:picLocks noChangeAspect="1" noChangeArrowheads="1"/>
          </p:cNvPicPr>
          <p:nvPr/>
        </p:nvPicPr>
        <p:blipFill>
          <a:blip r:embed="rId8"/>
          <a:srcRect t="9566" b="82951"/>
          <a:stretch>
            <a:fillRect/>
          </a:stretch>
        </p:blipFill>
        <p:spPr bwMode="auto">
          <a:xfrm>
            <a:off x="1214414" y="4000504"/>
            <a:ext cx="6791970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12 Conector recto de flecha"/>
          <p:cNvCxnSpPr/>
          <p:nvPr/>
        </p:nvCxnSpPr>
        <p:spPr>
          <a:xfrm rot="16200000" flipV="1">
            <a:off x="7393801" y="3750471"/>
            <a:ext cx="428628" cy="2143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/>
          <p:nvPr/>
        </p:nvCxnSpPr>
        <p:spPr>
          <a:xfrm>
            <a:off x="4071934" y="4143380"/>
            <a:ext cx="2357454" cy="78581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18 Conector recto de flecha"/>
          <p:cNvCxnSpPr/>
          <p:nvPr/>
        </p:nvCxnSpPr>
        <p:spPr>
          <a:xfrm rot="10800000">
            <a:off x="2285984" y="3500438"/>
            <a:ext cx="5286412" cy="5715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 de flecha"/>
          <p:cNvCxnSpPr>
            <a:endCxn id="2055" idx="0"/>
          </p:cNvCxnSpPr>
          <p:nvPr/>
        </p:nvCxnSpPr>
        <p:spPr>
          <a:xfrm rot="5400000">
            <a:off x="1591568" y="4234782"/>
            <a:ext cx="714380" cy="6744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38 Conector recto de flecha"/>
          <p:cNvCxnSpPr/>
          <p:nvPr/>
        </p:nvCxnSpPr>
        <p:spPr>
          <a:xfrm>
            <a:off x="2857488" y="4286256"/>
            <a:ext cx="3214710" cy="7143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41 Conector recto de flecha"/>
          <p:cNvCxnSpPr/>
          <p:nvPr/>
        </p:nvCxnSpPr>
        <p:spPr>
          <a:xfrm flipV="1">
            <a:off x="1928794" y="3571876"/>
            <a:ext cx="2214578" cy="5000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44 Conector recto de flecha"/>
          <p:cNvCxnSpPr/>
          <p:nvPr/>
        </p:nvCxnSpPr>
        <p:spPr>
          <a:xfrm flipV="1">
            <a:off x="1500166" y="3429000"/>
            <a:ext cx="1571636" cy="64294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DISEÑO DEL SISTEMA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BASE DE DATOS</a:t>
            </a:r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4278" t="25000" r="23332" b="9090"/>
          <a:stretch>
            <a:fillRect/>
          </a:stretch>
        </p:blipFill>
        <p:spPr bwMode="auto">
          <a:xfrm>
            <a:off x="1071538" y="1934029"/>
            <a:ext cx="6786610" cy="4800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En grupos de trabajo, se trabaja más mediante internet que en persona</a:t>
            </a:r>
          </a:p>
          <a:p>
            <a:endParaRPr lang="es-ES" dirty="0" smtClean="0"/>
          </a:p>
          <a:p>
            <a:r>
              <a:rPr lang="es-ES" dirty="0" smtClean="0"/>
              <a:t>Las colaboraciones en proyectos son más numerosas</a:t>
            </a:r>
          </a:p>
          <a:p>
            <a:endParaRPr lang="es-ES" dirty="0" smtClean="0"/>
          </a:p>
          <a:p>
            <a:r>
              <a:rPr lang="es-ES" dirty="0" smtClean="0"/>
              <a:t>Dentro del mundo musical es algo habitual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Este proyecto focaliza su atención en dicho apartado</a:t>
            </a: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045224"/>
          </a:xfrm>
        </p:spPr>
        <p:txBody>
          <a:bodyPr>
            <a:normAutofit/>
          </a:bodyPr>
          <a:lstStyle/>
          <a:p>
            <a:r>
              <a:rPr lang="es-ES" dirty="0" smtClean="0"/>
              <a:t>Introducción</a:t>
            </a:r>
          </a:p>
          <a:p>
            <a:r>
              <a:rPr lang="es-ES" dirty="0" smtClean="0"/>
              <a:t>Equipo técnico</a:t>
            </a:r>
          </a:p>
          <a:p>
            <a:r>
              <a:rPr lang="es-ES" dirty="0" smtClean="0"/>
              <a:t>Análisis </a:t>
            </a:r>
            <a:r>
              <a:rPr lang="es-ES" dirty="0" smtClean="0"/>
              <a:t>de requisitos</a:t>
            </a:r>
          </a:p>
          <a:p>
            <a:r>
              <a:rPr lang="es-ES" dirty="0" smtClean="0"/>
              <a:t>Plan de trabajo</a:t>
            </a:r>
          </a:p>
          <a:p>
            <a:r>
              <a:rPr lang="es-ES" dirty="0" smtClean="0"/>
              <a:t>Organización del proyecto</a:t>
            </a:r>
          </a:p>
          <a:p>
            <a:r>
              <a:rPr lang="es-ES" dirty="0" smtClean="0"/>
              <a:t>Gestión de procesos</a:t>
            </a:r>
          </a:p>
          <a:p>
            <a:r>
              <a:rPr lang="es-ES" dirty="0" smtClean="0"/>
              <a:t>Gestión de planes</a:t>
            </a:r>
          </a:p>
          <a:p>
            <a:r>
              <a:rPr lang="es-ES" dirty="0" smtClean="0"/>
              <a:t>Diagrama de </a:t>
            </a:r>
            <a:r>
              <a:rPr lang="es-ES" dirty="0" err="1" smtClean="0"/>
              <a:t>Gannt</a:t>
            </a:r>
            <a:endParaRPr lang="es-ES" dirty="0" smtClean="0"/>
          </a:p>
          <a:p>
            <a:r>
              <a:rPr lang="es-ES" dirty="0" smtClean="0"/>
              <a:t>Diseño del sistema</a:t>
            </a:r>
          </a:p>
          <a:p>
            <a:r>
              <a:rPr lang="es-ES" dirty="0" smtClean="0"/>
              <a:t>Presupuesto</a:t>
            </a:r>
            <a:endParaRPr lang="es-ES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1.25" calcmode="lin" valueType="num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PRESUPUESTO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¿</a:t>
            </a:r>
            <a:r>
              <a:rPr lang="es-ES" dirty="0" smtClean="0"/>
              <a:t>C</a:t>
            </a:r>
            <a:r>
              <a:rPr lang="es-ES" dirty="0" smtClean="0"/>
              <a:t>uánto vale este proyecto?</a:t>
            </a:r>
          </a:p>
          <a:p>
            <a:endParaRPr lang="es-ES" dirty="0" smtClean="0"/>
          </a:p>
          <a:p>
            <a:r>
              <a:rPr lang="es-ES" dirty="0" smtClean="0"/>
              <a:t>24.000 €</a:t>
            </a:r>
          </a:p>
          <a:p>
            <a:endParaRPr lang="es-ES" dirty="0" smtClean="0"/>
          </a:p>
          <a:p>
            <a:r>
              <a:rPr lang="es-ES" dirty="0" smtClean="0"/>
              <a:t>Pago único</a:t>
            </a:r>
          </a:p>
          <a:p>
            <a:endParaRPr lang="es-ES" dirty="0" smtClean="0"/>
          </a:p>
          <a:p>
            <a:r>
              <a:rPr lang="es-ES" dirty="0" smtClean="0"/>
              <a:t>Entrada inicial 4000€ + 3 pagos mensuales</a:t>
            </a:r>
            <a:endParaRPr lang="es-ES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MIXCROWD</a:t>
            </a:r>
            <a:endParaRPr lang="es-E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36492" t="38510" r="39500" b="37577"/>
          <a:stretch>
            <a:fillRect/>
          </a:stretch>
        </p:blipFill>
        <p:spPr bwMode="auto">
          <a:xfrm>
            <a:off x="1071538" y="2714620"/>
            <a:ext cx="6521269" cy="3651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045224"/>
          </a:xfrm>
        </p:spPr>
        <p:txBody>
          <a:bodyPr/>
          <a:lstStyle/>
          <a:p>
            <a:r>
              <a:rPr lang="es-ES" dirty="0" smtClean="0"/>
              <a:t>Introducción</a:t>
            </a:r>
          </a:p>
          <a:p>
            <a:r>
              <a:rPr lang="es-ES" dirty="0" smtClean="0"/>
              <a:t>Equipo técnico</a:t>
            </a:r>
          </a:p>
          <a:p>
            <a:r>
              <a:rPr lang="es-ES" dirty="0" smtClean="0"/>
              <a:t>Análisis de requisitos</a:t>
            </a:r>
          </a:p>
          <a:p>
            <a:r>
              <a:rPr lang="es-ES" dirty="0" smtClean="0"/>
              <a:t>Plan de trabajo</a:t>
            </a:r>
          </a:p>
          <a:p>
            <a:r>
              <a:rPr lang="es-ES" dirty="0" smtClean="0"/>
              <a:t>Organización del proyecto</a:t>
            </a:r>
          </a:p>
          <a:p>
            <a:r>
              <a:rPr lang="es-ES" dirty="0" smtClean="0"/>
              <a:t>Gestión de procesos</a:t>
            </a:r>
          </a:p>
          <a:p>
            <a:r>
              <a:rPr lang="es-ES" dirty="0" smtClean="0"/>
              <a:t>Gestión de planes</a:t>
            </a:r>
          </a:p>
          <a:p>
            <a:r>
              <a:rPr lang="es-ES" dirty="0" smtClean="0"/>
              <a:t>Diagrama de </a:t>
            </a:r>
            <a:r>
              <a:rPr lang="es-ES" dirty="0" err="1" smtClean="0"/>
              <a:t>Gannt</a:t>
            </a:r>
            <a:endParaRPr lang="es-ES" dirty="0" smtClean="0"/>
          </a:p>
          <a:p>
            <a:r>
              <a:rPr lang="es-ES" dirty="0" smtClean="0"/>
              <a:t>Diseño del sistema</a:t>
            </a:r>
          </a:p>
          <a:p>
            <a:r>
              <a:rPr lang="es-ES" dirty="0" smtClean="0"/>
              <a:t>Presupuesto</a:t>
            </a:r>
            <a:endParaRPr lang="es-ES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1.25" calcmode="lin" valueType="num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EQUIPO TÉCNICO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Alejandro: estudiante de la rama de computación</a:t>
            </a:r>
          </a:p>
          <a:p>
            <a:r>
              <a:rPr lang="es-ES" dirty="0" smtClean="0"/>
              <a:t>Darío: </a:t>
            </a:r>
            <a:r>
              <a:rPr lang="es-ES" dirty="0" smtClean="0"/>
              <a:t>estudiante de la rama de </a:t>
            </a:r>
            <a:r>
              <a:rPr lang="es-ES" dirty="0" smtClean="0"/>
              <a:t>computación</a:t>
            </a:r>
          </a:p>
          <a:p>
            <a:r>
              <a:rPr lang="es-ES" dirty="0" smtClean="0"/>
              <a:t>Diego: </a:t>
            </a:r>
            <a:r>
              <a:rPr lang="es-ES" dirty="0" smtClean="0"/>
              <a:t>estudiante de la rama de </a:t>
            </a:r>
            <a:r>
              <a:rPr lang="es-ES" dirty="0" smtClean="0"/>
              <a:t>hardware</a:t>
            </a:r>
          </a:p>
          <a:p>
            <a:r>
              <a:rPr lang="es-ES" dirty="0" smtClean="0"/>
              <a:t>Gabriel: </a:t>
            </a:r>
            <a:r>
              <a:rPr lang="es-ES" dirty="0" smtClean="0"/>
              <a:t>estudiante de la rama de </a:t>
            </a:r>
            <a:r>
              <a:rPr lang="es-ES" dirty="0" smtClean="0"/>
              <a:t>hardware</a:t>
            </a:r>
          </a:p>
          <a:p>
            <a:r>
              <a:rPr lang="es-ES" dirty="0" smtClean="0"/>
              <a:t>Joaquín: </a:t>
            </a:r>
            <a:r>
              <a:rPr lang="es-ES" dirty="0" smtClean="0"/>
              <a:t>estudiante de la rama de </a:t>
            </a:r>
            <a:r>
              <a:rPr lang="es-ES" dirty="0" smtClean="0"/>
              <a:t>computación</a:t>
            </a:r>
          </a:p>
          <a:p>
            <a:r>
              <a:rPr lang="es-ES" dirty="0" err="1" smtClean="0"/>
              <a:t>Osmar</a:t>
            </a:r>
            <a:r>
              <a:rPr lang="es-ES" dirty="0" smtClean="0"/>
              <a:t>: </a:t>
            </a:r>
            <a:r>
              <a:rPr lang="es-ES" dirty="0" smtClean="0"/>
              <a:t>estudiante de la rama de </a:t>
            </a:r>
            <a:r>
              <a:rPr lang="es-ES" dirty="0" smtClean="0"/>
              <a:t>sistemas de la información</a:t>
            </a:r>
          </a:p>
          <a:p>
            <a:r>
              <a:rPr lang="es-ES" dirty="0" smtClean="0"/>
              <a:t>Pedro: </a:t>
            </a:r>
            <a:r>
              <a:rPr lang="es-ES" dirty="0" smtClean="0"/>
              <a:t>estudiante de la rama de </a:t>
            </a:r>
            <a:r>
              <a:rPr lang="es-ES" dirty="0" smtClean="0"/>
              <a:t>computación</a:t>
            </a:r>
            <a:endParaRPr lang="es-ES" dirty="0" smtClean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116662"/>
          </a:xfrm>
        </p:spPr>
        <p:txBody>
          <a:bodyPr/>
          <a:lstStyle/>
          <a:p>
            <a:r>
              <a:rPr lang="es-ES" dirty="0" smtClean="0"/>
              <a:t>Introducción</a:t>
            </a:r>
          </a:p>
          <a:p>
            <a:r>
              <a:rPr lang="es-ES" dirty="0" smtClean="0"/>
              <a:t>Equipo técnico</a:t>
            </a:r>
          </a:p>
          <a:p>
            <a:r>
              <a:rPr lang="es-ES" dirty="0" smtClean="0"/>
              <a:t>Análisis </a:t>
            </a:r>
            <a:r>
              <a:rPr lang="es-ES" dirty="0" smtClean="0"/>
              <a:t>de requisitos</a:t>
            </a:r>
          </a:p>
          <a:p>
            <a:r>
              <a:rPr lang="es-ES" dirty="0" smtClean="0"/>
              <a:t>Plan de trabajo</a:t>
            </a:r>
          </a:p>
          <a:p>
            <a:r>
              <a:rPr lang="es-ES" dirty="0" smtClean="0"/>
              <a:t>Organización del proyecto</a:t>
            </a:r>
          </a:p>
          <a:p>
            <a:r>
              <a:rPr lang="es-ES" dirty="0" smtClean="0"/>
              <a:t>Gestión de procesos</a:t>
            </a:r>
          </a:p>
          <a:p>
            <a:r>
              <a:rPr lang="es-ES" dirty="0" smtClean="0"/>
              <a:t>Gestión de planes</a:t>
            </a:r>
          </a:p>
          <a:p>
            <a:r>
              <a:rPr lang="es-ES" dirty="0" smtClean="0"/>
              <a:t>Diagrama de </a:t>
            </a:r>
            <a:r>
              <a:rPr lang="es-ES" dirty="0" err="1" smtClean="0"/>
              <a:t>Gannt</a:t>
            </a:r>
            <a:endParaRPr lang="es-ES" dirty="0" smtClean="0"/>
          </a:p>
          <a:p>
            <a:r>
              <a:rPr lang="es-ES" dirty="0" smtClean="0"/>
              <a:t>Diseño del sistema</a:t>
            </a:r>
          </a:p>
          <a:p>
            <a:r>
              <a:rPr lang="es-ES" dirty="0" smtClean="0"/>
              <a:t>Presupuesto</a:t>
            </a:r>
            <a:endParaRPr lang="es-ES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1.25" calcmode="lin" valueType="num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 REQUISITOS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Usuarios</a:t>
            </a:r>
          </a:p>
          <a:p>
            <a:endParaRPr lang="es-ES" dirty="0" smtClean="0"/>
          </a:p>
          <a:p>
            <a:r>
              <a:rPr lang="es-ES" dirty="0" smtClean="0"/>
              <a:t>Proyectos</a:t>
            </a:r>
          </a:p>
          <a:p>
            <a:endParaRPr lang="es-ES" dirty="0" smtClean="0"/>
          </a:p>
          <a:p>
            <a:r>
              <a:rPr lang="es-ES" dirty="0" smtClean="0"/>
              <a:t>Búsqueda</a:t>
            </a:r>
          </a:p>
          <a:p>
            <a:endParaRPr lang="es-ES" dirty="0" smtClean="0"/>
          </a:p>
          <a:p>
            <a:r>
              <a:rPr lang="es-ES" dirty="0" smtClean="0"/>
              <a:t>Interfaz</a:t>
            </a:r>
            <a:endParaRPr lang="es-ES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 REQUISITOS -&gt;USUARIOS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Registro de usuarios</a:t>
            </a:r>
          </a:p>
          <a:p>
            <a:pPr>
              <a:buNone/>
            </a:pPr>
            <a:endParaRPr lang="es-ES" dirty="0" smtClean="0"/>
          </a:p>
          <a:p>
            <a:r>
              <a:rPr lang="es-ES" dirty="0" smtClean="0"/>
              <a:t>Identificación de usuarios</a:t>
            </a:r>
          </a:p>
          <a:p>
            <a:pPr>
              <a:buNone/>
            </a:pPr>
            <a:endParaRPr lang="es-ES" dirty="0" smtClean="0"/>
          </a:p>
          <a:p>
            <a:r>
              <a:rPr lang="es-ES" dirty="0" smtClean="0"/>
              <a:t>Sistema de amistad entre usuarios</a:t>
            </a:r>
          </a:p>
          <a:p>
            <a:endParaRPr lang="es-ES" dirty="0" smtClean="0"/>
          </a:p>
          <a:p>
            <a:r>
              <a:rPr lang="es-ES" dirty="0" smtClean="0"/>
              <a:t>Sistema de recomendaciones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s-ES" dirty="0" smtClean="0"/>
          </a:p>
          <a:p>
            <a:r>
              <a:rPr lang="es-ES" dirty="0" smtClean="0"/>
              <a:t>Visualización de proyectos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Recomendaciones personalizadas</a:t>
            </a:r>
          </a:p>
          <a:p>
            <a:endParaRPr lang="es-ES" dirty="0" smtClean="0"/>
          </a:p>
          <a:p>
            <a:r>
              <a:rPr lang="es-ES" dirty="0" smtClean="0"/>
              <a:t>Acceso a las funcionalidades completas</a:t>
            </a:r>
          </a:p>
          <a:p>
            <a:endParaRPr lang="es-ES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 REQUISITOS-&gt; PROYECTOS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Creación de proyectos</a:t>
            </a:r>
          </a:p>
          <a:p>
            <a:endParaRPr lang="es-ES" dirty="0" smtClean="0"/>
          </a:p>
          <a:p>
            <a:r>
              <a:rPr lang="es-ES" dirty="0" smtClean="0"/>
              <a:t>Identificación de proyectos</a:t>
            </a:r>
          </a:p>
          <a:p>
            <a:endParaRPr lang="es-ES" dirty="0" smtClean="0"/>
          </a:p>
          <a:p>
            <a:r>
              <a:rPr lang="es-ES" dirty="0" smtClean="0"/>
              <a:t>Reconocimiento de usuarios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Visualización de proyectos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smtClean="0"/>
              <a:t>Añadir pistas</a:t>
            </a:r>
          </a:p>
          <a:p>
            <a:endParaRPr lang="es-ES" dirty="0" smtClean="0"/>
          </a:p>
          <a:p>
            <a:r>
              <a:rPr lang="es-ES" dirty="0" smtClean="0"/>
              <a:t>Eliminar pistas</a:t>
            </a:r>
          </a:p>
          <a:p>
            <a:endParaRPr lang="es-ES" dirty="0" smtClean="0"/>
          </a:p>
          <a:p>
            <a:r>
              <a:rPr lang="es-ES" dirty="0" smtClean="0"/>
              <a:t>Mezclar varias pistas</a:t>
            </a:r>
          </a:p>
          <a:p>
            <a:endParaRPr lang="es-ES" dirty="0" smtClean="0"/>
          </a:p>
          <a:p>
            <a:r>
              <a:rPr lang="es-ES" dirty="0" smtClean="0"/>
              <a:t>Descargar la mezcla</a:t>
            </a:r>
          </a:p>
          <a:p>
            <a:endParaRPr lang="es-ES" dirty="0" smtClean="0"/>
          </a:p>
          <a:p>
            <a:r>
              <a:rPr lang="es-ES" dirty="0" smtClean="0"/>
              <a:t>Comentar y valorar</a:t>
            </a:r>
            <a:endParaRPr lang="es-ES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l">
  <a:themeElements>
    <a:clrScheme name="Civil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l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l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499</TotalTime>
  <Words>883</Words>
  <Application>Microsoft Office PowerPoint</Application>
  <PresentationFormat>Presentación en pantalla (4:3)</PresentationFormat>
  <Paragraphs>279</Paragraphs>
  <Slides>32</Slides>
  <Notes>10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32</vt:i4>
      </vt:variant>
    </vt:vector>
  </HeadingPairs>
  <TitlesOfParts>
    <vt:vector size="34" baseType="lpstr">
      <vt:lpstr>Civil</vt:lpstr>
      <vt:lpstr>Diseño personalizado</vt:lpstr>
      <vt:lpstr>MIXCROWD</vt:lpstr>
      <vt:lpstr>ÍNDICE</vt:lpstr>
      <vt:lpstr>INTRODUCCIÓN</vt:lpstr>
      <vt:lpstr>ÍNDICE</vt:lpstr>
      <vt:lpstr>EQUIPO TÉCNICO</vt:lpstr>
      <vt:lpstr>ÍNDICE</vt:lpstr>
      <vt:lpstr>ANÁLISIS DE REQUISITOS</vt:lpstr>
      <vt:lpstr>ANÁLISIS DE REQUISITOS -&gt;USUARIOS</vt:lpstr>
      <vt:lpstr>ANÁLISIS DE REQUISITOS-&gt; PROYECTOS</vt:lpstr>
      <vt:lpstr>ANÁLISIS DE REQUISITOS</vt:lpstr>
      <vt:lpstr>ÍNDICE</vt:lpstr>
      <vt:lpstr>PLAN DE TRABAJO</vt:lpstr>
      <vt:lpstr>ÍNDICE</vt:lpstr>
      <vt:lpstr>ORGANIZACIÓN DEL PROYECTO</vt:lpstr>
      <vt:lpstr>ÍNDICE</vt:lpstr>
      <vt:lpstr>GESTIÓN DE PROCESOS</vt:lpstr>
      <vt:lpstr>ÍNDICE</vt:lpstr>
      <vt:lpstr>GESTIÓN DE PLANES</vt:lpstr>
      <vt:lpstr>GESTIÓN DE PLANES</vt:lpstr>
      <vt:lpstr>GESTIÓN DE PLANES</vt:lpstr>
      <vt:lpstr>ÍNDICE</vt:lpstr>
      <vt:lpstr>DIAGRAMA DE GANNT</vt:lpstr>
      <vt:lpstr>DIAGRAMA DE GANNT</vt:lpstr>
      <vt:lpstr>DIAGRAMA DE GANNT</vt:lpstr>
      <vt:lpstr>ÍNDICE</vt:lpstr>
      <vt:lpstr>DISEÑO DEL SISTEMA</vt:lpstr>
      <vt:lpstr>DISEÑO DEL SISTEMA</vt:lpstr>
      <vt:lpstr>DISEÑO DEL SISTEMA</vt:lpstr>
      <vt:lpstr>DISEÑO DEL SISTEMA</vt:lpstr>
      <vt:lpstr>ÍNDICE</vt:lpstr>
      <vt:lpstr>PRESUPUESTO</vt:lpstr>
      <vt:lpstr>MIXCROWD</vt:lpstr>
    </vt:vector>
  </TitlesOfParts>
  <Company>pc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MIXCROWD</dc:title>
  <dc:creator>PORTATIL</dc:creator>
  <cp:lastModifiedBy>PORTATIL</cp:lastModifiedBy>
  <cp:revision>33</cp:revision>
  <dcterms:created xsi:type="dcterms:W3CDTF">2018-05-26T09:53:55Z</dcterms:created>
  <dcterms:modified xsi:type="dcterms:W3CDTF">2018-05-26T18:13:28Z</dcterms:modified>
</cp:coreProperties>
</file>